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300" r:id="rId4"/>
    <p:sldId id="298" r:id="rId5"/>
    <p:sldId id="270" r:id="rId6"/>
    <p:sldId id="271" r:id="rId7"/>
    <p:sldId id="301" r:id="rId8"/>
    <p:sldId id="302" r:id="rId9"/>
    <p:sldId id="310" r:id="rId10"/>
    <p:sldId id="307" r:id="rId11"/>
    <p:sldId id="305" r:id="rId12"/>
    <p:sldId id="311" r:id="rId13"/>
    <p:sldId id="282" r:id="rId14"/>
    <p:sldId id="308" r:id="rId15"/>
    <p:sldId id="285" r:id="rId16"/>
    <p:sldId id="306" r:id="rId17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04-Feb-24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83ded7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83ded7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8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Comportamento, Laser e </a:t>
            </a:r>
            <a:r>
              <a:rPr lang="pt-BR" sz="2000" dirty="0" err="1"/>
              <a:t>Odometria</a:t>
            </a:r>
            <a:endParaRPr lang="pt-B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BFCC52-4F57-9556-DFA7-A93ACF49DC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255ECC3-9FA2-9447-7978-C69526616AB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Odometria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738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7AAE31-6062-3A92-99A6-DC1DD289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152396" rtl="0">
              <a:lnSpc>
                <a:spcPct val="90000"/>
              </a:lnSpc>
              <a:spcAft>
                <a:spcPts val="800"/>
              </a:spcAft>
              <a:buSzPts val="1800"/>
            </a:pPr>
            <a:r>
              <a:rPr lang="pt-BR" sz="1600" dirty="0"/>
              <a:t>Localização ajuda o robô a interagir melhor com o ambiente. 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O mapa consiste em uma vista superior do mundo e pode ser definido a partir de: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FF0000"/>
                </a:solidFill>
              </a:rPr>
              <a:t>Global</a:t>
            </a:r>
            <a:r>
              <a:rPr lang="pt-BR" sz="1600" dirty="0"/>
              <a:t>: Eixo fixo no mundo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7030A0"/>
                </a:solidFill>
              </a:rPr>
              <a:t>Local</a:t>
            </a:r>
            <a:r>
              <a:rPr lang="pt-BR" sz="1600" dirty="0"/>
              <a:t>: Eixo no robô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Na ROS a </a:t>
            </a:r>
            <a:r>
              <a:rPr lang="pt-BR" sz="1600" dirty="0" err="1"/>
              <a:t>odometria</a:t>
            </a:r>
            <a:r>
              <a:rPr lang="pt-BR" sz="1600" dirty="0"/>
              <a:t> é dada como: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Simulado: Localização absoluta.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Real: Localização com base no </a:t>
            </a:r>
            <a:r>
              <a:rPr lang="pt-BR" sz="1600" i="1" dirty="0" err="1"/>
              <a:t>encoder</a:t>
            </a:r>
            <a:r>
              <a:rPr lang="pt-BR" sz="1600" dirty="0"/>
              <a:t> das rodas.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11</a:t>
            </a:fld>
            <a:endParaRPr lang="pt-BR"/>
          </a:p>
        </p:txBody>
      </p:sp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DEDAF9D7-2AF7-5D48-3FD7-94E28469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5A8D22-6FEE-7D95-39D9-8EAE1B1B4E3C}"/>
              </a:ext>
            </a:extLst>
          </p:cNvPr>
          <p:cNvCxnSpPr>
            <a:cxnSpLocks/>
          </p:cNvCxnSpPr>
          <p:nvPr/>
        </p:nvCxnSpPr>
        <p:spPr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99B9788-8AAC-CD88-77B6-1C773E8B0EC8}"/>
              </a:ext>
            </a:extLst>
          </p:cNvPr>
          <p:cNvCxnSpPr>
            <a:cxnSpLocks/>
          </p:cNvCxnSpPr>
          <p:nvPr/>
        </p:nvCxnSpPr>
        <p:spPr>
          <a:xfrm>
            <a:off x="6542050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0908B6-9EA9-8E15-D20A-055E0D33B687}"/>
              </a:ext>
            </a:extLst>
          </p:cNvPr>
          <p:cNvCxnSpPr>
            <a:cxnSpLocks/>
          </p:cNvCxnSpPr>
          <p:nvPr/>
        </p:nvCxnSpPr>
        <p:spPr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7CE2A30-7AC3-BD83-842B-BED582942A2F}"/>
              </a:ext>
            </a:extLst>
          </p:cNvPr>
          <p:cNvCxnSpPr>
            <a:cxnSpLocks/>
          </p:cNvCxnSpPr>
          <p:nvPr/>
        </p:nvCxnSpPr>
        <p:spPr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</p:spPr>
            <p:txBody>
              <a:bodyPr>
                <a:normAutofit/>
              </a:bodyPr>
              <a:lstStyle/>
              <a:p>
                <a:pPr marL="152396" rtl="0">
                  <a:lnSpc>
                    <a:spcPct val="90000"/>
                  </a:lnSpc>
                  <a:spcAft>
                    <a:spcPts val="800"/>
                  </a:spcAft>
                  <a:buSzPts val="1800"/>
                </a:pPr>
                <a:r>
                  <a:rPr lang="pt-BR" sz="1600" dirty="0"/>
                  <a:t>Além de localização, o robô tem uma orientação. </a:t>
                </a:r>
              </a:p>
              <a:p>
                <a:pPr marL="380990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Orientação podem ser expressas de duas formas:</a:t>
                </a:r>
              </a:p>
              <a:p>
                <a:pPr marL="1123923" lvl="1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Euler (3-upla)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Combinação de rotação:</a:t>
                </a:r>
              </a:p>
              <a:p>
                <a:pPr marL="1981150" lvl="3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Quaternions</a:t>
                </a:r>
                <a:r>
                  <a:rPr lang="pt-BR" sz="1600" dirty="0"/>
                  <a:t> (4-upla)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Números imaginários</a:t>
                </a: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428715" lvl="1" indent="-423323" rtl="0">
                  <a:lnSpc>
                    <a:spcPct val="90000"/>
                  </a:lnSpc>
                  <a:spcAft>
                    <a:spcPts val="800"/>
                  </a:spcAft>
                  <a:buSzPts val="1400"/>
                  <a:buChar char="■"/>
                </a:pPr>
                <a:endParaRPr lang="pt-BR" sz="1600" dirty="0"/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pt-BR" sz="1600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27;p38">
            <a:extLst>
              <a:ext uri="{FF2B5EF4-FFF2-40B4-BE49-F238E27FC236}">
                <a16:creationId xmlns:a16="http://schemas.microsoft.com/office/drawing/2014/main" id="{0E90333D-EA40-F2CF-F833-4A799F28F63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12</a:t>
            </a:fld>
            <a:endParaRPr lang="pt-BR"/>
          </a:p>
        </p:txBody>
      </p:sp>
      <p:pic>
        <p:nvPicPr>
          <p:cNvPr id="1026" name="Picture 2" descr="How to Understand Complex Numbers - wikiHow Life">
            <a:extLst>
              <a:ext uri="{FF2B5EF4-FFF2-40B4-BE49-F238E27FC236}">
                <a16:creationId xmlns:a16="http://schemas.microsoft.com/office/drawing/2014/main" id="{D8B567A3-946F-5C37-64E7-73019380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0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78093"/>
            <a:ext cx="12192001" cy="667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E231F-F5DA-0EF8-2BDE-5F92D16DAD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5971DA6F-BC9D-CC17-E5CA-DE5EC5FE81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Laser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70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81051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2181226" y="1485901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5926" y="85726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B34A0-8E6C-0F49-2DA0-193BF41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Atividades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551883-CB35-9FAB-8B6D-03A88C8B4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85902"/>
            <a:ext cx="10706100" cy="4724399"/>
          </a:xfrm>
        </p:spPr>
        <p:txBody>
          <a:bodyPr>
            <a:normAutofit/>
          </a:bodyPr>
          <a:lstStyle/>
          <a:p>
            <a:pPr rtl="0"/>
            <a:r>
              <a:rPr lang="pt-BR" dirty="0"/>
              <a:t>Agora estão prontos para seguir com a APS4:</a:t>
            </a:r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https://aps4.md/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F3FF5A-7AAD-B24E-2F82-6C408221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57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81C45B6-6D13-F78F-7FF4-5A78975E4FE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7FFD1C69-766C-9BF1-C607-E04127C34B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Comportamento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161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/>
              <a:t>Como decidir o comportamento do robô?</a:t>
            </a:r>
            <a:endParaRPr lang="pt-BR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3</a:t>
            </a:fld>
            <a:endParaRPr lang="pt-BR"/>
          </a:p>
        </p:txBody>
      </p:sp>
      <p:pic>
        <p:nvPicPr>
          <p:cNvPr id="4" name="Google Shape;139;p25">
            <a:extLst>
              <a:ext uri="{FF2B5EF4-FFF2-40B4-BE49-F238E27FC236}">
                <a16:creationId xmlns:a16="http://schemas.microsoft.com/office/drawing/2014/main" id="{0CAAF21A-232D-7EC1-D0BA-412FDBF0A2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721" y="1870144"/>
            <a:ext cx="9637801" cy="46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CDE069-7CA1-181C-0D89-B6119156395F}"/>
              </a:ext>
            </a:extLst>
          </p:cNvPr>
          <p:cNvSpPr txBox="1"/>
          <p:nvPr/>
        </p:nvSpPr>
        <p:spPr bwMode="auto">
          <a:xfrm>
            <a:off x="901559" y="1604183"/>
            <a:ext cx="9977963" cy="639763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defTabSz="914377">
              <a:spcAft>
                <a:spcPts val="800"/>
              </a:spcAft>
              <a:defRPr/>
            </a:pPr>
            <a:r>
              <a:rPr lang="pt-BR" sz="2000" b="1" dirty="0">
                <a:latin typeface="Gotham HTF"/>
                <a:ea typeface="Verdana"/>
                <a:cs typeface="Verdana"/>
              </a:rPr>
              <a:t>Na primeira aula discutimos o seguinte cenário. Qual ação o robô deveria tomar?</a:t>
            </a:r>
          </a:p>
          <a:p>
            <a:pPr defTabSz="914377">
              <a:spcAft>
                <a:spcPts val="800"/>
              </a:spcAft>
              <a:defRPr/>
            </a:pPr>
            <a:endParaRPr lang="pt-BR" sz="2000" b="1" dirty="0">
              <a:latin typeface="Gotham HTF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3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E18331-627A-B269-B572-69CE240D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Estrutura de controle de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BBFD8-C1B0-2CF6-1F6C-FC1663BD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609585" indent="-457189" rtl="0">
              <a:buSzPts val="1800"/>
              <a:buChar char="●"/>
            </a:pPr>
            <a:r>
              <a:rPr lang="pt-BR" dirty="0"/>
              <a:t>Um robô autônomo vê o ambiente ao redor e depois executa uma ação.</a:t>
            </a:r>
            <a:endParaRPr lang="pt-BR"/>
          </a:p>
          <a:p>
            <a:pPr marL="609585" rtl="0">
              <a:spcBef>
                <a:spcPts val="1600"/>
              </a:spcBef>
            </a:pPr>
            <a:endParaRPr lang="pt-BR"/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Dependendo do seu comportamento, podemos ter diferentes resultados.</a:t>
            </a:r>
            <a:endParaRPr lang="pt-BR"/>
          </a:p>
          <a:p>
            <a:endParaRPr lang="pt-BR" dirty="0"/>
          </a:p>
        </p:txBody>
      </p:sp>
      <p:pic>
        <p:nvPicPr>
          <p:cNvPr id="6" name="Google Shape;144;p26">
            <a:extLst>
              <a:ext uri="{FF2B5EF4-FFF2-40B4-BE49-F238E27FC236}">
                <a16:creationId xmlns:a16="http://schemas.microsoft.com/office/drawing/2014/main" id="{954E69EC-8266-46A2-25B7-0A041AA09DA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6501" y="2100216"/>
            <a:ext cx="5295900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9B273-5716-A6A5-B424-86C88552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3" name="Google Shape;167;p29">
            <a:extLst>
              <a:ext uri="{FF2B5EF4-FFF2-40B4-BE49-F238E27FC236}">
                <a16:creationId xmlns:a16="http://schemas.microsoft.com/office/drawing/2014/main" id="{88883F16-3CF1-8D22-767B-61536AF1E24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6302" y="1760413"/>
            <a:ext cx="10706100" cy="417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pPr>
                <a:spcAft>
                  <a:spcPts val="800"/>
                </a:spcAft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0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p29">
            <a:extLst>
              <a:ext uri="{FF2B5EF4-FFF2-40B4-BE49-F238E27FC236}">
                <a16:creationId xmlns:a16="http://schemas.microsoft.com/office/drawing/2014/main" id="{676AEFDB-491F-0426-8CB8-022EEBB58304}"/>
              </a:ext>
            </a:extLst>
          </p:cNvPr>
          <p:cNvPicPr preferRelativeResize="0"/>
          <p:nvPr/>
        </p:nvPicPr>
        <p:blipFill rotWithShape="1">
          <a:blip r:embed="rId2"/>
          <a:srcRect r="55042"/>
          <a:stretch/>
        </p:blipFill>
        <p:spPr>
          <a:xfrm>
            <a:off x="6565901" y="988746"/>
            <a:ext cx="5626100" cy="488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5818011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CC635F-E11F-42A8-2E71-B0E2059553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6302" y="1485902"/>
            <a:ext cx="5551311" cy="4724399"/>
          </a:xfrm>
        </p:spPr>
        <p:txBody>
          <a:bodyPr>
            <a:normAutofit/>
          </a:bodyPr>
          <a:lstStyle/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Neste exemplo de um robô seguidor de linhas, ele tem 4 estados: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direita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esquerda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Linha reta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Parado</a:t>
            </a:r>
            <a:endParaRPr lang="pt-BR"/>
          </a:p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Decisão é feita através do output do sensor IR</a:t>
            </a:r>
            <a:endParaRPr lang="pt-BR"/>
          </a:p>
          <a:p>
            <a:pPr>
              <a:spcAft>
                <a:spcPts val="800"/>
              </a:spcAft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51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8" name="Google Shape;179;p31">
            <a:extLst>
              <a:ext uri="{FF2B5EF4-FFF2-40B4-BE49-F238E27FC236}">
                <a16:creationId xmlns:a16="http://schemas.microsoft.com/office/drawing/2014/main" id="{0FB45987-6E1D-37C4-92CA-7C08D7D561D9}"/>
              </a:ext>
            </a:extLst>
          </p:cNvPr>
          <p:cNvPicPr preferRelativeResize="0"/>
          <p:nvPr/>
        </p:nvPicPr>
        <p:blipFill rotWithShape="1">
          <a:blip r:embed="rId2"/>
          <a:srcRect l="8481" t="18020" r="9027" b="19257"/>
          <a:stretch/>
        </p:blipFill>
        <p:spPr>
          <a:xfrm>
            <a:off x="1680117" y="1485901"/>
            <a:ext cx="8831767" cy="53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50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412</TotalTime>
  <Words>312</Words>
  <Application>Microsoft Office PowerPoint</Application>
  <DocSecurity>0</DocSecurity>
  <PresentationFormat>Widescreen</PresentationFormat>
  <Paragraphs>52</Paragraphs>
  <Slides>16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Gotham HTF</vt:lpstr>
      <vt:lpstr>Verdana</vt:lpstr>
      <vt:lpstr>Personalizar design</vt:lpstr>
      <vt:lpstr>Apresentação do PowerPoint</vt:lpstr>
      <vt:lpstr>Apresentação do PowerPoint</vt:lpstr>
      <vt:lpstr>Como decidir o comportamento do robô?</vt:lpstr>
      <vt:lpstr>Estrutura de controle de robô</vt:lpstr>
      <vt:lpstr>Apresentação do PowerPoint</vt:lpstr>
      <vt:lpstr>Apresentação do PowerPoint</vt:lpstr>
      <vt:lpstr>Máquina de Estado</vt:lpstr>
      <vt:lpstr>Máquina de Estado</vt:lpstr>
      <vt:lpstr>Máquina de Estado</vt:lpstr>
      <vt:lpstr>Apresentação do PowerPoint</vt:lpstr>
      <vt:lpstr>Localização</vt:lpstr>
      <vt:lpstr>Localização</vt:lpstr>
      <vt:lpstr>Apresentação do PowerPoint</vt:lpstr>
      <vt:lpstr>Apresentação do PowerPoint</vt:lpstr>
      <vt:lpstr>Lidar</vt:lpstr>
      <vt:lpstr>Atividades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58</cp:revision>
  <dcterms:created xsi:type="dcterms:W3CDTF">2016-04-26T11:53:07Z</dcterms:created>
  <dcterms:modified xsi:type="dcterms:W3CDTF">2024-02-04T19:10:30Z</dcterms:modified>
  <cp:category/>
  <dc:identifier/>
  <cp:contentStatus/>
  <dc:language/>
  <cp:version/>
</cp:coreProperties>
</file>